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49" r:id="rId3"/>
    <p:sldId id="261" r:id="rId4"/>
    <p:sldId id="279" r:id="rId5"/>
    <p:sldId id="369" r:id="rId6"/>
    <p:sldId id="356" r:id="rId7"/>
    <p:sldId id="286" r:id="rId8"/>
    <p:sldId id="377" r:id="rId9"/>
    <p:sldId id="372" r:id="rId10"/>
    <p:sldId id="283" r:id="rId11"/>
    <p:sldId id="378" r:id="rId12"/>
    <p:sldId id="301" r:id="rId13"/>
    <p:sldId id="380" r:id="rId14"/>
    <p:sldId id="363" r:id="rId15"/>
    <p:sldId id="381" r:id="rId16"/>
    <p:sldId id="367" r:id="rId17"/>
    <p:sldId id="371" r:id="rId18"/>
    <p:sldId id="368" r:id="rId19"/>
    <p:sldId id="358" r:id="rId20"/>
    <p:sldId id="379" r:id="rId21"/>
    <p:sldId id="374" r:id="rId22"/>
    <p:sldId id="278" r:id="rId23"/>
    <p:sldId id="325" r:id="rId24"/>
    <p:sldId id="360" r:id="rId25"/>
    <p:sldId id="361" r:id="rId26"/>
    <p:sldId id="362" r:id="rId27"/>
    <p:sldId id="364" r:id="rId28"/>
    <p:sldId id="373" r:id="rId29"/>
    <p:sldId id="314" r:id="rId30"/>
    <p:sldId id="267" r:id="rId31"/>
    <p:sldId id="268" r:id="rId32"/>
  </p:sldIdLst>
  <p:sldSz cx="9144000" cy="6858000" type="screen4x3"/>
  <p:notesSz cx="6950075" cy="923607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84" autoAdjust="0"/>
  </p:normalViewPr>
  <p:slideViewPr>
    <p:cSldViewPr>
      <p:cViewPr>
        <p:scale>
          <a:sx n="70" d="100"/>
          <a:sy n="70" d="100"/>
        </p:scale>
        <p:origin x="-9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74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Mission to Seafarers: Port</a:t>
            </a:r>
            <a:r>
              <a:rPr lang="en-CA" baseline="0"/>
              <a:t> of Thunder Bay</a:t>
            </a:r>
            <a:endParaRPr lang="en-CA"/>
          </a:p>
        </c:rich>
      </c:tx>
      <c:layout>
        <c:manualLayout>
          <c:xMode val="edge"/>
          <c:yMode val="edge"/>
          <c:x val="0.13446759259259258"/>
          <c:y val="8.30280830280830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152376786235057E-2"/>
          <c:y val="8.3434955245978867E-2"/>
          <c:w val="0.68762467191601051"/>
          <c:h val="0.81745897147471946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Days Staffed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139</c:v>
                </c:pt>
                <c:pt idx="1">
                  <c:v>133</c:v>
                </c:pt>
                <c:pt idx="2">
                  <c:v>132</c:v>
                </c:pt>
                <c:pt idx="3">
                  <c:v>134</c:v>
                </c:pt>
                <c:pt idx="4">
                  <c:v>42</c:v>
                </c:pt>
                <c:pt idx="5">
                  <c:v>83</c:v>
                </c:pt>
                <c:pt idx="6">
                  <c:v>119</c:v>
                </c:pt>
                <c:pt idx="7">
                  <c:v>140</c:v>
                </c:pt>
                <c:pt idx="8">
                  <c:v>201</c:v>
                </c:pt>
                <c:pt idx="9">
                  <c:v>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A00-4438-A7FA-A3677A3B3627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Ships Assisted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ysDash"/>
              </a:ln>
            </c:spPr>
          </c:marker>
          <c:dPt>
            <c:idx val="3"/>
            <c:marker>
              <c:spPr>
                <a:solidFill>
                  <a:schemeClr val="tx1"/>
                </a:solidFill>
                <a:ln>
                  <a:solidFill>
                    <a:schemeClr val="tx1"/>
                  </a:solidFill>
                  <a:prstDash val="dash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A00-4438-A7FA-A3677A3B3627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85</c:v>
                </c:pt>
                <c:pt idx="1">
                  <c:v>88</c:v>
                </c:pt>
                <c:pt idx="2">
                  <c:v>98</c:v>
                </c:pt>
                <c:pt idx="3">
                  <c:v>105</c:v>
                </c:pt>
                <c:pt idx="4">
                  <c:v>50</c:v>
                </c:pt>
                <c:pt idx="5">
                  <c:v>59</c:v>
                </c:pt>
                <c:pt idx="6">
                  <c:v>99</c:v>
                </c:pt>
                <c:pt idx="7">
                  <c:v>132</c:v>
                </c:pt>
                <c:pt idx="8">
                  <c:v>147</c:v>
                </c:pt>
                <c:pt idx="9">
                  <c:v>120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A00-4438-A7FA-A3677A3B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604416"/>
        <c:axId val="126605952"/>
      </c:lineChart>
      <c:catAx>
        <c:axId val="12660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6605952"/>
        <c:crosses val="autoZero"/>
        <c:auto val="1"/>
        <c:lblAlgn val="ctr"/>
        <c:lblOffset val="100"/>
        <c:noMultiLvlLbl val="0"/>
      </c:catAx>
      <c:valAx>
        <c:axId val="12660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60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27D6561-D543-4E5D-8FF6-F1AAAFF03AEF}" type="datetimeFigureOut">
              <a:rPr lang="en-US" smtClean="0"/>
              <a:pPr/>
              <a:t>4/19/2026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2A9912-2032-4AE2-9098-AD7D497C4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6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CA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C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8A47D04-7AEB-43FD-A61C-8DB9DF88889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0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Power </a:t>
            </a:r>
            <a:r>
              <a:rPr lang="en-CA" dirty="0"/>
              <a:t>Point</a:t>
            </a:r>
            <a:r>
              <a:rPr lang="en-CA" baseline="0" dirty="0"/>
              <a:t> – Year in </a:t>
            </a:r>
            <a:r>
              <a:rPr lang="en-CA" baseline="0" dirty="0" smtClean="0"/>
              <a:t>Review</a:t>
            </a:r>
          </a:p>
          <a:p>
            <a:r>
              <a:rPr lang="en-CA" baseline="0" dirty="0" smtClean="0"/>
              <a:t>Federal Dee at TBT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635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Good for a generation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212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Gift Bags</a:t>
            </a:r>
            <a:r>
              <a:rPr lang="en-CA" baseline="0" dirty="0" smtClean="0"/>
              <a:t> put together at St. Stephen’s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251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Policies</a:t>
            </a:r>
          </a:p>
          <a:p>
            <a:r>
              <a:rPr lang="en-CA" dirty="0" smtClean="0"/>
              <a:t>Protective equipment</a:t>
            </a:r>
          </a:p>
          <a:p>
            <a:r>
              <a:rPr lang="en-CA" dirty="0" smtClean="0"/>
              <a:t>Training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355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2023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79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C3E3F-FF16-4139-9BEF-1A4576218A51}" type="slidenum">
              <a:rPr lang="en-CA"/>
              <a:pPr/>
              <a:t>22</a:t>
            </a:fld>
            <a:endParaRPr lang="en-CA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962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0" tIns="45701" rIns="91400" bIns="45701"/>
          <a:lstStyle/>
          <a:p>
            <a:pPr>
              <a:buFontTx/>
              <a:buChar char="•"/>
            </a:pPr>
            <a:r>
              <a:rPr lang="en-CA" dirty="0"/>
              <a:t>Volunteers make up bags</a:t>
            </a:r>
          </a:p>
          <a:p>
            <a:pPr>
              <a:buFontTx/>
              <a:buChar char="•"/>
            </a:pPr>
            <a:r>
              <a:rPr lang="en-CA" dirty="0"/>
              <a:t>Use financial donations to purchase extras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901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Anniversary of founding of Thunder Bay’s Station on December 6, 1961 St. Nicholas’ Day celebrated in December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08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Federal </a:t>
            </a:r>
            <a:r>
              <a:rPr lang="en-CA" dirty="0" err="1"/>
              <a:t>Nagara</a:t>
            </a:r>
            <a:r>
              <a:rPr lang="en-CA" baseline="0" dirty="0"/>
              <a:t> at MobilEx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786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77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989CF-5FFA-465C-A232-EEA2E28A33FC}" type="slidenum">
              <a:rPr lang="en-CA"/>
              <a:pPr/>
              <a:t>31</a:t>
            </a:fld>
            <a:endParaRPr lang="en-CA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61962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0" tIns="45701" rIns="91400" bIns="45701"/>
          <a:lstStyle/>
          <a:p>
            <a:pPr>
              <a:buFontTx/>
              <a:buChar char="•"/>
            </a:pPr>
            <a:r>
              <a:rPr lang="en-US" dirty="0"/>
              <a:t>send a donation and be put on our mailing list to receive a newsletter </a:t>
            </a:r>
            <a:r>
              <a:rPr lang="en-US"/>
              <a:t>once a </a:t>
            </a:r>
            <a:r>
              <a:rPr lang="en-US" dirty="0"/>
              <a:t>year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Canadian</a:t>
            </a:r>
            <a:r>
              <a:rPr lang="en-US" baseline="0" dirty="0"/>
              <a:t> crew make over $5,000 per month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FEE22EA-46AC-4094-A886-CF0AE8B21C62}" type="datetime5">
              <a:rPr lang="en-CA" smtClean="0"/>
              <a:pPr>
                <a:defRPr/>
              </a:pPr>
              <a:t>19-Apr-26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3AEEC0-E7FA-432A-B297-711D6EA8A38F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356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653" indent="-285636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543" indent="-228509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9560" indent="-228509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6577" indent="-228509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3594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0611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7628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4646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66813E0-025B-406E-80C6-6D04C5852170}" type="datetime5">
              <a:rPr lang="en-CA" sz="1200"/>
              <a:pPr eaLnBrk="1" hangingPunct="1"/>
              <a:t>19-Apr-26</a:t>
            </a:fld>
            <a:endParaRPr lang="en-CA" sz="1200"/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653" indent="-285636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2543" indent="-228509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99560" indent="-228509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6577" indent="-228509" defTabSz="92514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3594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0611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7628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4646" indent="-228509" defTabSz="925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21AD3C0-FE1D-492A-A6C5-45D6687EEDFB}" type="slidenum">
              <a:rPr lang="en-CA" sz="1200"/>
              <a:pPr eaLnBrk="1" hangingPunct="1"/>
              <a:t>3</a:t>
            </a:fld>
            <a:endParaRPr lang="en-CA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Donations fund van ministry</a:t>
            </a:r>
          </a:p>
        </p:txBody>
      </p:sp>
    </p:spTree>
    <p:extLst>
      <p:ext uri="{BB962C8B-B14F-4D97-AF65-F5344CB8AC3E}">
        <p14:creationId xmlns:p14="http://schemas.microsoft.com/office/powerpoint/2010/main" val="92513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Challenge for ship visiting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237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Elbeborg</a:t>
            </a:r>
            <a:r>
              <a:rPr lang="en-CA" dirty="0" smtClean="0"/>
              <a:t> at Thunder Bay</a:t>
            </a:r>
            <a:r>
              <a:rPr lang="en-CA" baseline="0" dirty="0" smtClean="0"/>
              <a:t> Terminals</a:t>
            </a:r>
          </a:p>
          <a:p>
            <a:r>
              <a:rPr lang="en-CA" baseline="0" dirty="0" smtClean="0"/>
              <a:t>Hanseatic Inspiration at the Cruise Ship Dock</a:t>
            </a:r>
          </a:p>
          <a:p>
            <a:r>
              <a:rPr lang="en-CA" baseline="0" dirty="0" smtClean="0"/>
              <a:t>provisions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29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ABCB9-1CD4-4EC3-9073-E3A9658184C5}" type="slidenum">
              <a:rPr lang="en-CA"/>
              <a:pPr/>
              <a:t>7</a:t>
            </a:fld>
            <a:endParaRPr lang="en-CA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Redhead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assisting cruise ships</a:t>
            </a:r>
          </a:p>
          <a:p>
            <a:r>
              <a:rPr lang="en-CA" dirty="0" smtClean="0"/>
              <a:t>Layby discharge &amp; loading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9084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M/V </a:t>
            </a:r>
            <a:r>
              <a:rPr lang="en-CA" dirty="0" err="1" smtClean="0"/>
              <a:t>Wicko</a:t>
            </a:r>
            <a:r>
              <a:rPr lang="en-CA" dirty="0" smtClean="0"/>
              <a:t> discharging Phosphate rock from Morocco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60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Seafarers</a:t>
            </a:r>
            <a:r>
              <a:rPr lang="en-CA" baseline="0" dirty="0" smtClean="0"/>
              <a:t> Centre good for a generation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47D04-7AEB-43FD-A61C-8DB9DF88889B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24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175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42844F-6622-44C1-AE07-841B2FBA54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 userDrawn="1"/>
        </p:nvSpPr>
        <p:spPr bwMode="gray">
          <a:xfrm>
            <a:off x="1143000" y="3200400"/>
            <a:ext cx="7526338" cy="1238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31762" name="Picture 18" descr="ms_logo_small_20-30mm Black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95"/>
          <a:stretch>
            <a:fillRect/>
          </a:stretch>
        </p:blipFill>
        <p:spPr bwMode="auto">
          <a:xfrm>
            <a:off x="7391400" y="533400"/>
            <a:ext cx="15875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2766D-C094-42B6-9063-A5010938D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E2E14-B753-4281-878E-3614F3631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55E36-24BD-40BE-A8A2-397D580877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E3859-BBAF-4A27-A3A1-95B15E84C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3244A-5817-4440-B80C-0C92FB7AAE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75592-0BC4-4778-BFE7-7E124C8EA2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B680-5943-4638-B66E-F6A596A67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027B5-49FC-4487-A446-A74B0551C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8A4D6-660C-4242-868C-90494AF21C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618DA-BE08-49C3-B8C1-BE520E402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6164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86AA1F-E5B4-4630-A104-3AD387695F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 userDrawn="1"/>
        </p:nvSpPr>
        <p:spPr bwMode="gray">
          <a:xfrm>
            <a:off x="1143000" y="1781175"/>
            <a:ext cx="7526338" cy="1238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30735" name="Picture 15" descr="ms_logo_small_20-30mm Black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95"/>
          <a:stretch>
            <a:fillRect/>
          </a:stretch>
        </p:blipFill>
        <p:spPr bwMode="auto">
          <a:xfrm>
            <a:off x="7391400" y="533400"/>
            <a:ext cx="15875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ontoseafarersthunderbay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www.faceboo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My Pictures\2024\to use\TBT - Fed D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377"/>
            <a:ext cx="9143999" cy="34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990600"/>
            <a:ext cx="7086600" cy="2209800"/>
          </a:xfrm>
        </p:spPr>
        <p:txBody>
          <a:bodyPr/>
          <a:lstStyle/>
          <a:p>
            <a:r>
              <a:rPr lang="en-CA" dirty="0"/>
              <a:t>Year in Review</a:t>
            </a:r>
            <a:br>
              <a:rPr lang="en-CA" dirty="0"/>
            </a:br>
            <a:r>
              <a:rPr lang="en-CA" dirty="0"/>
              <a:t>Mission to Seafarers: </a:t>
            </a:r>
            <a:br>
              <a:rPr lang="en-CA" dirty="0"/>
            </a:br>
            <a:r>
              <a:rPr lang="en-CA" dirty="0"/>
              <a:t>Port of Thunder </a:t>
            </a:r>
            <a:r>
              <a:rPr lang="en-CA" dirty="0" smtClean="0"/>
              <a:t>Bay</a:t>
            </a:r>
            <a:endParaRPr lang="en-CA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3505200"/>
            <a:ext cx="6400800" cy="1219200"/>
          </a:xfrm>
        </p:spPr>
        <p:txBody>
          <a:bodyPr/>
          <a:lstStyle/>
          <a:p>
            <a:pPr algn="l"/>
            <a:r>
              <a:rPr lang="en-US" dirty="0" smtClean="0"/>
              <a:t>The Rev’d Canon Ed </a:t>
            </a:r>
            <a:r>
              <a:rPr lang="en-US" dirty="0"/>
              <a:t>Swayze</a:t>
            </a:r>
          </a:p>
          <a:p>
            <a:pPr algn="l"/>
            <a:r>
              <a:rPr lang="en-US" dirty="0"/>
              <a:t>Chaplain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did we do in </a:t>
            </a:r>
            <a:r>
              <a:rPr lang="en-CA" dirty="0" smtClean="0"/>
              <a:t>2025?</a:t>
            </a:r>
            <a:endParaRPr lang="en-CA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32712" cy="4222749"/>
          </a:xfrm>
        </p:spPr>
        <p:txBody>
          <a:bodyPr/>
          <a:lstStyle/>
          <a:p>
            <a:r>
              <a:rPr lang="en-CA" dirty="0"/>
              <a:t>Open </a:t>
            </a:r>
            <a:r>
              <a:rPr lang="en-CA" dirty="0" smtClean="0"/>
              <a:t>161 </a:t>
            </a:r>
            <a:r>
              <a:rPr lang="en-CA" dirty="0"/>
              <a:t>out of 243 nights in the season </a:t>
            </a:r>
            <a:r>
              <a:rPr lang="en-CA" dirty="0" smtClean="0"/>
              <a:t>(66%)</a:t>
            </a:r>
            <a:endParaRPr lang="en-CA" dirty="0"/>
          </a:p>
          <a:p>
            <a:r>
              <a:rPr lang="en-CA" dirty="0" smtClean="0"/>
              <a:t>Assisted 120 </a:t>
            </a:r>
            <a:r>
              <a:rPr lang="en-CA" dirty="0"/>
              <a:t>ocean-going </a:t>
            </a:r>
            <a:r>
              <a:rPr lang="en-CA" dirty="0" smtClean="0"/>
              <a:t>ships (87%)</a:t>
            </a:r>
            <a:endParaRPr lang="en-CA" dirty="0"/>
          </a:p>
          <a:p>
            <a:r>
              <a:rPr lang="en-US" dirty="0" smtClean="0"/>
              <a:t>1,070 seafarers </a:t>
            </a:r>
            <a:r>
              <a:rPr lang="en-US" dirty="0"/>
              <a:t>transported</a:t>
            </a:r>
            <a:endParaRPr lang="en-CA" dirty="0"/>
          </a:p>
          <a:p>
            <a:r>
              <a:rPr lang="en-CA" dirty="0" smtClean="0"/>
              <a:t>128 </a:t>
            </a:r>
            <a:r>
              <a:rPr lang="en-CA" dirty="0"/>
              <a:t>seafarers visited our Centre</a:t>
            </a:r>
          </a:p>
          <a:p>
            <a:pPr lvl="0"/>
            <a:r>
              <a:rPr lang="en-CA" dirty="0"/>
              <a:t>Christmas Gift Bags: </a:t>
            </a:r>
            <a:r>
              <a:rPr lang="en-CA" dirty="0" smtClean="0"/>
              <a:t>delivered</a:t>
            </a:r>
            <a:br>
              <a:rPr lang="en-CA" dirty="0" smtClean="0"/>
            </a:br>
            <a:r>
              <a:rPr lang="en-CA" dirty="0" smtClean="0"/>
              <a:t>468 </a:t>
            </a:r>
            <a:r>
              <a:rPr lang="en-CA" dirty="0"/>
              <a:t>gift </a:t>
            </a:r>
            <a:r>
              <a:rPr lang="en-CA" dirty="0" smtClean="0"/>
              <a:t>bags, including 3 </a:t>
            </a:r>
            <a:r>
              <a:rPr lang="en-CA" dirty="0"/>
              <a:t>for women, to </a:t>
            </a:r>
            <a:r>
              <a:rPr lang="en-CA" dirty="0" smtClean="0"/>
              <a:t>26 </a:t>
            </a:r>
            <a:r>
              <a:rPr lang="en-CA" dirty="0"/>
              <a:t>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Fertilizer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Nitrogen (N</a:t>
            </a:r>
            <a:r>
              <a:rPr lang="en-CA" dirty="0" smtClean="0"/>
              <a:t>) – </a:t>
            </a:r>
            <a:r>
              <a:rPr lang="en-CA" dirty="0" smtClean="0"/>
              <a:t>ammonium nitrate </a:t>
            </a:r>
            <a:endParaRPr lang="en-CA" dirty="0" smtClean="0"/>
          </a:p>
          <a:p>
            <a:pPr lvl="1"/>
            <a:r>
              <a:rPr lang="en-CA" dirty="0" smtClean="0"/>
              <a:t>also </a:t>
            </a:r>
            <a:r>
              <a:rPr lang="en-CA" dirty="0"/>
              <a:t>an explosive</a:t>
            </a:r>
          </a:p>
          <a:p>
            <a:r>
              <a:rPr lang="en-CA" dirty="0" smtClean="0"/>
              <a:t>Phosphorus </a:t>
            </a:r>
            <a:r>
              <a:rPr lang="en-CA" dirty="0"/>
              <a:t>(P) – phosphate rock</a:t>
            </a:r>
          </a:p>
          <a:p>
            <a:r>
              <a:rPr lang="en-CA" dirty="0" smtClean="0"/>
              <a:t>Potassium </a:t>
            </a:r>
            <a:r>
              <a:rPr lang="en-CA" dirty="0"/>
              <a:t>(K)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– </a:t>
            </a:r>
            <a:r>
              <a:rPr lang="en-CA" dirty="0"/>
              <a:t>potash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Skirting Project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Replace blocking and skirting, and insulate</a:t>
            </a:r>
            <a:endParaRPr lang="en-CA" dirty="0"/>
          </a:p>
          <a:p>
            <a:r>
              <a:rPr lang="en-CA" dirty="0" smtClean="0"/>
              <a:t>Thank you to donors </a:t>
            </a:r>
            <a:br>
              <a:rPr lang="en-CA" dirty="0" smtClean="0"/>
            </a:br>
            <a:r>
              <a:rPr lang="en-CA" dirty="0" smtClean="0"/>
              <a:t>and </a:t>
            </a:r>
            <a:br>
              <a:rPr lang="en-CA" dirty="0" smtClean="0"/>
            </a:br>
            <a:r>
              <a:rPr lang="en-CA" dirty="0" smtClean="0"/>
              <a:t>Massaro Construction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3" r="2413"/>
          <a:stretch/>
        </p:blipFill>
        <p:spPr>
          <a:xfrm>
            <a:off x="5867401" y="2626734"/>
            <a:ext cx="3276600" cy="32072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8"/>
          <a:stretch/>
        </p:blipFill>
        <p:spPr>
          <a:xfrm>
            <a:off x="3586677" y="4636324"/>
            <a:ext cx="3581400" cy="2221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0"/>
          <a:stretch/>
        </p:blipFill>
        <p:spPr>
          <a:xfrm>
            <a:off x="9896" y="4636324"/>
            <a:ext cx="3586677" cy="2221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Capital</a:t>
            </a:r>
            <a:r>
              <a:rPr lang="en-CA" baseline="0" dirty="0" smtClean="0"/>
              <a:t> Repairs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41520"/>
            <a:ext cx="7772400" cy="1508063"/>
          </a:xfrm>
        </p:spPr>
        <p:txBody>
          <a:bodyPr/>
          <a:lstStyle/>
          <a:p>
            <a:pPr defTabSz="1377950">
              <a:tabLst>
                <a:tab pos="1425575" algn="l"/>
              </a:tabLst>
            </a:pPr>
            <a:r>
              <a:rPr lang="en-CA" dirty="0" smtClean="0"/>
              <a:t>2019	Roof</a:t>
            </a:r>
            <a:endParaRPr lang="en-CA" dirty="0"/>
          </a:p>
          <a:p>
            <a:pPr defTabSz="1377950">
              <a:tabLst>
                <a:tab pos="1425575" algn="l"/>
              </a:tabLst>
            </a:pPr>
            <a:r>
              <a:rPr lang="en-CA" dirty="0" smtClean="0"/>
              <a:t>2020	Furnace</a:t>
            </a:r>
            <a:endParaRPr lang="en-CA" dirty="0"/>
          </a:p>
          <a:p>
            <a:pPr defTabSz="1377950">
              <a:tabLst>
                <a:tab pos="1425575" algn="l"/>
              </a:tabLst>
            </a:pPr>
            <a:r>
              <a:rPr lang="en-CA" dirty="0" smtClean="0"/>
              <a:t>2024	Water </a:t>
            </a:r>
            <a:r>
              <a:rPr lang="en-CA" dirty="0"/>
              <a:t>Heater</a:t>
            </a:r>
          </a:p>
          <a:p>
            <a:pPr defTabSz="1377950">
              <a:tabLst>
                <a:tab pos="1425575" algn="l"/>
              </a:tabLst>
            </a:pPr>
            <a:r>
              <a:rPr lang="en-CA" dirty="0" smtClean="0"/>
              <a:t>2025	Skirting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065" y="1981200"/>
            <a:ext cx="485417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05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Christmas Gift Bags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6768" y="1876205"/>
            <a:ext cx="3657600" cy="3939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1"/>
          <a:stretch/>
        </p:blipFill>
        <p:spPr>
          <a:xfrm>
            <a:off x="1113811" y="5201392"/>
            <a:ext cx="2743200" cy="1656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1" y="2037768"/>
            <a:ext cx="2606040" cy="2887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1" y="4924252"/>
            <a:ext cx="2606040" cy="1954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57400"/>
            <a:ext cx="18288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/>
          <a:stretch/>
        </p:blipFill>
        <p:spPr>
          <a:xfrm>
            <a:off x="6425446" y="3933790"/>
            <a:ext cx="2718553" cy="23908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016987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G:\My Pictures\2026\Volunteer Appreciation Social\IMG_21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2"/>
          <a:stretch/>
        </p:blipFill>
        <p:spPr bwMode="auto">
          <a:xfrm>
            <a:off x="762000" y="2057400"/>
            <a:ext cx="7620001" cy="46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2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Working in an industrial environment</a:t>
            </a:r>
          </a:p>
          <a:p>
            <a:r>
              <a:rPr lang="en-CA" dirty="0" smtClean="0"/>
              <a:t>Security</a:t>
            </a:r>
          </a:p>
          <a:p>
            <a:pPr lvl="1"/>
            <a:r>
              <a:rPr lang="en-CA" dirty="0"/>
              <a:t>e</a:t>
            </a:r>
            <a:r>
              <a:rPr lang="en-CA" dirty="0" smtClean="0"/>
              <a:t>nsure authorized staff and volunteers have access to port facilities</a:t>
            </a:r>
          </a:p>
          <a:p>
            <a:r>
              <a:rPr lang="en-CA" dirty="0" smtClean="0"/>
              <a:t>Safety</a:t>
            </a:r>
          </a:p>
          <a:p>
            <a:pPr lvl="1"/>
            <a:r>
              <a:rPr lang="en-CA" dirty="0" smtClean="0"/>
              <a:t>Has the Mission done everything reasonable to ensure that our staff, volunteers and seafarers in our care </a:t>
            </a:r>
            <a:br>
              <a:rPr lang="en-CA" dirty="0" smtClean="0"/>
            </a:br>
            <a:r>
              <a:rPr lang="en-CA" dirty="0" smtClean="0"/>
              <a:t>are safe?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1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Volunteers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171442"/>
              </p:ext>
            </p:extLst>
          </p:nvPr>
        </p:nvGraphicFramePr>
        <p:xfrm>
          <a:off x="1143000" y="2057400"/>
          <a:ext cx="7620000" cy="422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  <a:gridCol w="1981200"/>
              </a:tblGrid>
              <a:tr h="571500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# days</a:t>
                      </a:r>
                      <a:endParaRPr lang="en-CA" sz="28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CA" sz="2800" smtClean="0"/>
                        <a:t>Operations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205</a:t>
                      </a:r>
                      <a:endParaRPr lang="en-CA" sz="28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Seafarers’ Centre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34</a:t>
                      </a:r>
                      <a:endParaRPr lang="en-CA" sz="28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Administration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37</a:t>
                      </a:r>
                      <a:endParaRPr lang="en-CA" sz="2800" dirty="0"/>
                    </a:p>
                  </a:txBody>
                  <a:tcPr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Community</a:t>
                      </a:r>
                      <a:r>
                        <a:rPr lang="en-CA" sz="2800" baseline="0" dirty="0" smtClean="0"/>
                        <a:t> Building &amp; Fundraising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37</a:t>
                      </a:r>
                      <a:endParaRPr lang="en-CA" sz="28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algn="r"/>
                      <a:r>
                        <a:rPr lang="en-CA" sz="2800" dirty="0" smtClean="0"/>
                        <a:t>Total</a:t>
                      </a:r>
                      <a:endParaRPr lang="en-CA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313</a:t>
                      </a:r>
                      <a:endParaRPr lang="en-CA" sz="2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Volunteer Training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671531"/>
              </p:ext>
            </p:extLst>
          </p:nvPr>
        </p:nvGraphicFramePr>
        <p:xfrm>
          <a:off x="1143000" y="1914422"/>
          <a:ext cx="8001000" cy="495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Training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>
                          <a:effectLst/>
                        </a:rPr>
                        <a:t>Tasking</a:t>
                      </a:r>
                      <a:endParaRPr lang="en-CA" sz="16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Session #1 </a:t>
                      </a:r>
                      <a:r>
                        <a:rPr lang="en-CA" sz="1600" kern="1400" dirty="0" smtClean="0">
                          <a:effectLst/>
                        </a:rPr>
                        <a:t>Getting </a:t>
                      </a:r>
                      <a:r>
                        <a:rPr lang="en-CA" sz="1600" kern="1400" dirty="0">
                          <a:effectLst/>
                        </a:rPr>
                        <a:t>Started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All Driver/Watch </a:t>
                      </a:r>
                      <a:r>
                        <a:rPr lang="en-CA" sz="1400" kern="1400" dirty="0" smtClean="0">
                          <a:effectLst/>
                        </a:rPr>
                        <a:t>Keepers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>
                          <a:effectLst/>
                        </a:rPr>
                        <a:t>Port Tour</a:t>
                      </a:r>
                      <a:endParaRPr lang="en-CA" sz="16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All Driver/Watch </a:t>
                      </a:r>
                      <a:r>
                        <a:rPr lang="en-CA" sz="1400" kern="1400" dirty="0" smtClean="0">
                          <a:effectLst/>
                        </a:rPr>
                        <a:t>Keepers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 smtClean="0">
                          <a:effectLst/>
                        </a:rPr>
                        <a:t>Start </a:t>
                      </a:r>
                      <a:r>
                        <a:rPr lang="en-CA" sz="1400" kern="1400" dirty="0">
                          <a:effectLst/>
                        </a:rPr>
                        <a:t>as a Driver/Watch Keeper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Session #2 </a:t>
                      </a:r>
                      <a:r>
                        <a:rPr lang="en-CA" sz="1600" kern="1400" dirty="0" smtClean="0">
                          <a:effectLst/>
                        </a:rPr>
                        <a:t>Transporting </a:t>
                      </a:r>
                      <a:r>
                        <a:rPr lang="en-CA" sz="1600" kern="1400" dirty="0">
                          <a:effectLst/>
                        </a:rPr>
                        <a:t>Seafarers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All Driver/Watch </a:t>
                      </a:r>
                      <a:r>
                        <a:rPr lang="en-CA" sz="1400" kern="1400" dirty="0" smtClean="0">
                          <a:effectLst/>
                        </a:rPr>
                        <a:t>Keepers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 smtClean="0">
                          <a:effectLst/>
                        </a:rPr>
                        <a:t>Necessary </a:t>
                      </a:r>
                      <a:r>
                        <a:rPr lang="en-CA" sz="1400" kern="1400" dirty="0">
                          <a:effectLst/>
                        </a:rPr>
                        <a:t>to provide transportation for medical care and crew change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 smtClean="0">
                          <a:effectLst/>
                        </a:rPr>
                        <a:t>Session #3 </a:t>
                      </a:r>
                      <a:r>
                        <a:rPr lang="en-CA" sz="160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Petty Cash Short Procedure</a:t>
                      </a:r>
                      <a:endParaRPr lang="en-CA" sz="1600" kern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CA" sz="1400" kern="1400" dirty="0" smtClean="0">
                          <a:effectLst/>
                        </a:rPr>
                        <a:t>All Driver/Watch Keepers</a:t>
                      </a:r>
                      <a:endParaRPr lang="en-CA" sz="1400" kern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Volunteer OJT Form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All Driver/Watch </a:t>
                      </a:r>
                      <a:r>
                        <a:rPr lang="en-CA" sz="1400" kern="1400" dirty="0" smtClean="0">
                          <a:effectLst/>
                        </a:rPr>
                        <a:t>Keepers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Session </a:t>
                      </a:r>
                      <a:r>
                        <a:rPr lang="en-CA" sz="1600" kern="1400" dirty="0" smtClean="0">
                          <a:effectLst/>
                        </a:rPr>
                        <a:t>#4</a:t>
                      </a:r>
                      <a:r>
                        <a:rPr lang="en-CA" sz="1600" kern="1400" baseline="0" dirty="0" smtClean="0">
                          <a:effectLst/>
                        </a:rPr>
                        <a:t> </a:t>
                      </a:r>
                      <a:r>
                        <a:rPr lang="en-CA" sz="1600" kern="1400" dirty="0" smtClean="0">
                          <a:effectLst/>
                        </a:rPr>
                        <a:t>Assisting </a:t>
                      </a:r>
                      <a:r>
                        <a:rPr lang="en-CA" sz="1600" kern="1400" dirty="0">
                          <a:effectLst/>
                        </a:rPr>
                        <a:t>Seafarers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All Driver/Watch </a:t>
                      </a:r>
                      <a:r>
                        <a:rPr lang="en-CA" sz="1400" kern="1400" dirty="0" smtClean="0">
                          <a:effectLst/>
                        </a:rPr>
                        <a:t>Keepers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#5 Ship Visitor</a:t>
                      </a:r>
                      <a:endParaRPr lang="en-CA" sz="1600" kern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Necessary for Ship Visitor to</a:t>
                      </a:r>
                      <a:r>
                        <a:rPr lang="en-CA" sz="1400" kern="14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start visiting ships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2534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Session #6 Person-in-Charge</a:t>
                      </a:r>
                      <a:endParaRPr lang="en-CA" sz="1600" kern="14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CA" sz="1400" kern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Person-in-Charge</a:t>
                      </a:r>
                    </a:p>
                  </a:txBody>
                  <a:tcPr/>
                </a:tc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Petty Cash Exercise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Ship Visitor and </a:t>
                      </a:r>
                      <a:r>
                        <a:rPr lang="en-CA" sz="1400" kern="1400" dirty="0" smtClean="0">
                          <a:effectLst/>
                        </a:rPr>
                        <a:t>Person-in-Charge; </a:t>
                      </a:r>
                    </a:p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 smtClean="0">
                          <a:effectLst/>
                        </a:rPr>
                        <a:t>optional </a:t>
                      </a:r>
                      <a:r>
                        <a:rPr lang="en-CA" sz="1400" kern="1400" dirty="0">
                          <a:effectLst/>
                        </a:rPr>
                        <a:t>for Driver/Watch Keeper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 dirty="0">
                          <a:effectLst/>
                        </a:rPr>
                        <a:t>Ship Welfare Visitor Course</a:t>
                      </a:r>
                      <a:endParaRPr lang="en-CA" sz="16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Ship Visitor to </a:t>
                      </a:r>
                      <a:r>
                        <a:rPr lang="en-CA" sz="1400" kern="1400" dirty="0" smtClean="0">
                          <a:effectLst/>
                        </a:rPr>
                        <a:t>complete while ship visiting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5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600" kern="1400">
                          <a:effectLst/>
                        </a:rPr>
                        <a:t>Standard First Aid</a:t>
                      </a:r>
                      <a:endParaRPr lang="en-CA" sz="16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CA" sz="1400" kern="1400" dirty="0">
                          <a:effectLst/>
                        </a:rPr>
                        <a:t>Optional</a:t>
                      </a:r>
                      <a:endParaRPr lang="en-CA" sz="14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98D475-4E36-30DB-FCC8-2809140A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Way ahead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D5A5BD7-EF4D-832E-8594-BDE0CCEDC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/>
              <a:t>Seafarers - Foreign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772400" cy="4495800"/>
          </a:xfrm>
        </p:spPr>
        <p:txBody>
          <a:bodyPr/>
          <a:lstStyle/>
          <a:p>
            <a:pPr eaLnBrk="1" hangingPunct="1"/>
            <a:r>
              <a:rPr lang="en-US" dirty="0"/>
              <a:t>Deck crew </a:t>
            </a:r>
            <a:br>
              <a:rPr lang="en-US" dirty="0"/>
            </a:br>
            <a:r>
              <a:rPr lang="en-US" dirty="0"/>
              <a:t>earn: $1,400 </a:t>
            </a:r>
            <a:br>
              <a:rPr lang="en-US" dirty="0"/>
            </a:br>
            <a:r>
              <a:rPr lang="en-US" dirty="0"/>
              <a:t>US a month</a:t>
            </a:r>
          </a:p>
          <a:p>
            <a:pPr eaLnBrk="1" hangingPunct="1"/>
            <a:r>
              <a:rPr lang="en-US" dirty="0"/>
              <a:t>Length of </a:t>
            </a:r>
            <a:br>
              <a:rPr lang="en-US" dirty="0"/>
            </a:br>
            <a:r>
              <a:rPr lang="en-US" dirty="0"/>
              <a:t>contract: </a:t>
            </a:r>
            <a:br>
              <a:rPr lang="en-US" dirty="0"/>
            </a:br>
            <a:r>
              <a:rPr lang="en-US" dirty="0"/>
              <a:t>6 to 13 months</a:t>
            </a:r>
          </a:p>
          <a:p>
            <a:pPr eaLnBrk="1" hangingPunct="1"/>
            <a:r>
              <a:rPr lang="en-US" dirty="0"/>
              <a:t>Time ashore: approx 4 days out of 78 days (2½ months)</a:t>
            </a:r>
          </a:p>
        </p:txBody>
      </p:sp>
      <p:pic>
        <p:nvPicPr>
          <p:cNvPr id="20484" name="Picture 4" descr="C:\Documents and Settings\Owner\My Documents\My Pictures\2007\MTS\DSC00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343400" cy="31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9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2026 Plans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Newsletter</a:t>
            </a:r>
          </a:p>
          <a:p>
            <a:r>
              <a:rPr lang="en-CA" dirty="0" smtClean="0"/>
              <a:t>Update History</a:t>
            </a:r>
          </a:p>
          <a:p>
            <a:r>
              <a:rPr lang="en-CA" dirty="0" smtClean="0"/>
              <a:t>Renew Ministry Plan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127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Looking Ahead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Role of Treasurer vacant</a:t>
            </a:r>
          </a:p>
          <a:p>
            <a:pPr lvl="1"/>
            <a:r>
              <a:rPr lang="en-CA" smtClean="0"/>
              <a:t>Several volunteers working as Assistant Treasurers</a:t>
            </a:r>
          </a:p>
          <a:p>
            <a:pPr lvl="1"/>
            <a:r>
              <a:rPr lang="en-CA" smtClean="0"/>
              <a:t>Chaplain working in the role of Treasurer</a:t>
            </a:r>
          </a:p>
          <a:p>
            <a:r>
              <a:rPr lang="en-CA" smtClean="0"/>
              <a:t>Volunteers needed</a:t>
            </a:r>
          </a:p>
          <a:p>
            <a:pPr lvl="1"/>
            <a:r>
              <a:rPr lang="en-CA" smtClean="0"/>
              <a:t>3 Driver/Watch Keepers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2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Christmas Gift Bags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Donations need to be at the Seafarers Centre by November </a:t>
            </a:r>
            <a:r>
              <a:rPr lang="en-CA" dirty="0" smtClean="0"/>
              <a:t>23 </a:t>
            </a:r>
            <a:r>
              <a:rPr lang="en-CA" sz="2800" dirty="0"/>
              <a:t>(2</a:t>
            </a:r>
            <a:r>
              <a:rPr lang="en-CA" sz="2800" baseline="30000" dirty="0"/>
              <a:t>nd</a:t>
            </a:r>
            <a:r>
              <a:rPr lang="en-CA" sz="2800" dirty="0"/>
              <a:t> last Monday)</a:t>
            </a:r>
          </a:p>
          <a:p>
            <a:r>
              <a:rPr lang="en-US" dirty="0"/>
              <a:t>Goal </a:t>
            </a:r>
            <a:r>
              <a:rPr lang="en-US" dirty="0" smtClean="0"/>
              <a:t>304 </a:t>
            </a:r>
            <a:r>
              <a:rPr lang="en-US" dirty="0"/>
              <a:t>bags for </a:t>
            </a:r>
            <a:r>
              <a:rPr lang="en-US" dirty="0" smtClean="0"/>
              <a:t>16 </a:t>
            </a:r>
            <a:r>
              <a:rPr lang="en-US" dirty="0"/>
              <a:t>ships</a:t>
            </a:r>
          </a:p>
        </p:txBody>
      </p:sp>
      <p:graphicFrame>
        <p:nvGraphicFramePr>
          <p:cNvPr id="34820" name="Group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412477"/>
              </p:ext>
            </p:extLst>
          </p:nvPr>
        </p:nvGraphicFramePr>
        <p:xfrm>
          <a:off x="1676400" y="3581400"/>
          <a:ext cx="6629400" cy="2971800"/>
        </p:xfrm>
        <a:graphic>
          <a:graphicData uri="http://schemas.openxmlformats.org/drawingml/2006/table">
            <a:tbl>
              <a:tblPr/>
              <a:tblGrid>
                <a:gridCol w="3314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455613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mittens/gloves; </a:t>
                      </a:r>
                    </a:p>
                    <a:p>
                      <a:pPr marL="455613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toque; </a:t>
                      </a:r>
                    </a:p>
                    <a:p>
                      <a:pPr marL="455613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socks; </a:t>
                      </a:r>
                    </a:p>
                    <a:p>
                      <a:pPr marL="455613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neck warmer; </a:t>
                      </a:r>
                    </a:p>
                    <a:p>
                      <a:pPr marL="455613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playing cards,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hand-held games/puzzles; </a:t>
                      </a:r>
                    </a:p>
                    <a:p>
                      <a:pPr marL="455613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small tool: flashlight, screwdriver;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 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75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toothbrush</a:t>
                      </a:r>
                    </a:p>
                    <a:p>
                      <a:pPr marL="460375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toothpaste</a:t>
                      </a:r>
                    </a:p>
                    <a:p>
                      <a:pPr marL="460375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disposable razors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(other toiletries are not needed); </a:t>
                      </a:r>
                    </a:p>
                    <a:p>
                      <a:pPr marL="460375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chap stick; and</a:t>
                      </a:r>
                    </a:p>
                    <a:p>
                      <a:pPr marL="460375" marR="0" lvl="1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buChar char="n"/>
                        <a:tabLst/>
                      </a:pPr>
                      <a:r>
                        <a:rPr lang="en-C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individually wrapped </a:t>
                      </a:r>
                      <a:r>
                        <a:rPr kumimoji="0" lang="en-C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chocolate</a:t>
                      </a:r>
                      <a:r>
                        <a:rPr kumimoji="0" lang="en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1</a:t>
            </a:r>
            <a:r>
              <a:rPr lang="en-US" sz="4400" baseline="300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st</a:t>
            </a:r>
            <a:r>
              <a:rPr lang="en-US" sz="4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Wednesday of the Month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US" sz="2800" b="1" dirty="0"/>
              <a:t> </a:t>
            </a:r>
            <a:r>
              <a:rPr lang="en-US" sz="2800" dirty="0"/>
              <a:t>12:10 p.m. </a:t>
            </a:r>
            <a:r>
              <a:rPr lang="en-US" sz="2800" b="1" dirty="0"/>
              <a:t>Eucharist and lunch</a:t>
            </a:r>
          </a:p>
          <a:p>
            <a:pPr lvl="1" indent="-342900">
              <a:buClr>
                <a:schemeClr val="folHlink"/>
              </a:buClr>
              <a:buSzPct val="60000"/>
            </a:pPr>
            <a:r>
              <a:rPr lang="en-US" sz="2000" dirty="0" smtClean="0"/>
              <a:t>Not </a:t>
            </a:r>
            <a:r>
              <a:rPr lang="en-US" sz="2000" dirty="0"/>
              <a:t>held in January</a:t>
            </a:r>
          </a:p>
        </p:txBody>
      </p:sp>
      <p:pic>
        <p:nvPicPr>
          <p:cNvPr id="4" name="Picture 4" descr="DSC0033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23850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6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295DF3-4F12-F5FA-4CE1-20BBEE54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566EB3-AE18-965D-407D-60EF2DD5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Annual General Meeting</a:t>
            </a:r>
          </a:p>
          <a:p>
            <a:pPr lvl="1"/>
            <a:r>
              <a:rPr lang="en-CA" dirty="0"/>
              <a:t>At the Seafarers’ Centre</a:t>
            </a:r>
          </a:p>
          <a:p>
            <a:pPr lvl="1"/>
            <a:r>
              <a:rPr lang="en-CA" dirty="0"/>
              <a:t>Wednesday, </a:t>
            </a:r>
            <a:r>
              <a:rPr lang="en-CA" dirty="0" smtClean="0"/>
              <a:t>June 3, 2026</a:t>
            </a:r>
            <a:endParaRPr lang="en-CA" dirty="0"/>
          </a:p>
          <a:p>
            <a:pPr lvl="1"/>
            <a:r>
              <a:rPr lang="en-CA" dirty="0"/>
              <a:t>Meeting at </a:t>
            </a:r>
            <a:r>
              <a:rPr lang="en-CA" dirty="0" smtClean="0"/>
              <a:t>11:30 </a:t>
            </a:r>
            <a:r>
              <a:rPr lang="en-CA" dirty="0"/>
              <a:t>am</a:t>
            </a:r>
          </a:p>
          <a:p>
            <a:pPr lvl="1"/>
            <a:r>
              <a:rPr lang="en-CA" dirty="0"/>
              <a:t>Zoom link </a:t>
            </a:r>
            <a:r>
              <a:rPr lang="en-CA" dirty="0" smtClean="0"/>
              <a:t>available</a:t>
            </a:r>
          </a:p>
          <a:p>
            <a:pPr lvl="1"/>
            <a:r>
              <a:rPr lang="en-CA" dirty="0" smtClean="0"/>
              <a:t>Lunch follows AGM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69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0E3BD-7A5E-52A5-95D2-4FC9D9ED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5B31BA-3B32-1370-BEA7-13855308A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Blessing of the Fleet</a:t>
            </a:r>
          </a:p>
          <a:p>
            <a:pPr lvl="1"/>
            <a:r>
              <a:rPr lang="en-CA" dirty="0" smtClean="0"/>
              <a:t>10:30 </a:t>
            </a:r>
            <a:r>
              <a:rPr lang="en-CA" dirty="0"/>
              <a:t>am Saturday</a:t>
            </a:r>
            <a:br>
              <a:rPr lang="en-CA" dirty="0"/>
            </a:br>
            <a:r>
              <a:rPr lang="en-CA" dirty="0"/>
              <a:t>June</a:t>
            </a:r>
            <a:r>
              <a:rPr lang="en-CA" baseline="0" dirty="0"/>
              <a:t> </a:t>
            </a:r>
            <a:r>
              <a:rPr lang="en-CA" baseline="0" dirty="0" smtClean="0"/>
              <a:t>20, </a:t>
            </a:r>
            <a:r>
              <a:rPr lang="en-CA" baseline="0" dirty="0" smtClean="0"/>
              <a:t>2026</a:t>
            </a:r>
            <a:endParaRPr lang="en-CA" dirty="0"/>
          </a:p>
        </p:txBody>
      </p:sp>
      <p:pic>
        <p:nvPicPr>
          <p:cNvPr id="8194" name="Picture 2" descr="G:\My Pictures\2024\to use\IMG_79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B4A614-D55E-A216-55D3-C70F201E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239AFA-D814-0ED7-188A-8B09F4417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Open House</a:t>
            </a:r>
          </a:p>
          <a:p>
            <a:pPr lvl="1"/>
            <a:r>
              <a:rPr lang="en-CA" dirty="0"/>
              <a:t>At the Seafarers’ Centre</a:t>
            </a:r>
          </a:p>
          <a:p>
            <a:pPr lvl="1"/>
            <a:r>
              <a:rPr lang="en-CA" dirty="0"/>
              <a:t>Sunday, </a:t>
            </a:r>
            <a:r>
              <a:rPr lang="en-CA" dirty="0" smtClean="0"/>
              <a:t>October 18, 2026</a:t>
            </a:r>
            <a:endParaRPr lang="en-CA" dirty="0"/>
          </a:p>
          <a:p>
            <a:pPr lvl="1"/>
            <a:r>
              <a:rPr lang="en-CA" dirty="0"/>
              <a:t>1:30 pm to 3:00 pm</a:t>
            </a:r>
          </a:p>
        </p:txBody>
      </p:sp>
    </p:spTree>
    <p:extLst>
      <p:ext uri="{BB962C8B-B14F-4D97-AF65-F5344CB8AC3E}">
        <p14:creationId xmlns:p14="http://schemas.microsoft.com/office/powerpoint/2010/main" val="11213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St. Nicholas’ Day </a:t>
            </a:r>
            <a:br>
              <a:rPr lang="en-CA" dirty="0" smtClean="0"/>
            </a:br>
            <a:r>
              <a:rPr lang="en-CA" sz="3600" dirty="0" smtClean="0"/>
              <a:t>11:00 am December 2, 2026</a:t>
            </a:r>
            <a:endParaRPr lang="en-CA" sz="3600" dirty="0"/>
          </a:p>
        </p:txBody>
      </p:sp>
      <p:pic>
        <p:nvPicPr>
          <p:cNvPr id="2050" name="Picture 2" descr="G:\My Pictures\2022\to use\20221207_111847_resized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1200"/>
            <a:ext cx="9144000" cy="52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Website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248400"/>
            <a:ext cx="7772400" cy="526040"/>
          </a:xfrm>
        </p:spPr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  <a:defRPr/>
            </a:pPr>
            <a:r>
              <a:rPr lang="en-CA" sz="2800" dirty="0" smtClean="0">
                <a:solidFill>
                  <a:schemeClr val="tx1"/>
                </a:solidFill>
                <a:effectLst/>
                <a:latin typeface="+mn-lt"/>
                <a:cs typeface="+mn-cs"/>
              </a:rPr>
              <a:t>www.missiontoseafarersthunderbay.ca</a:t>
            </a:r>
            <a:endParaRPr lang="en-CA" sz="2800" dirty="0" smtClean="0">
              <a:effectLst/>
            </a:endParaRPr>
          </a:p>
          <a:p>
            <a:pPr lvl="1"/>
            <a:endParaRPr lang="en-CA" dirty="0"/>
          </a:p>
        </p:txBody>
      </p:sp>
      <p:pic>
        <p:nvPicPr>
          <p:cNvPr id="2050" name="Picture 2" descr="C:\Users\Chaplain\Pictures\web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81200"/>
            <a:ext cx="8001000" cy="43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Donations</a:t>
            </a:r>
            <a:endParaRPr lang="en-CA" dirty="0"/>
          </a:p>
        </p:txBody>
      </p:sp>
      <p:pic>
        <p:nvPicPr>
          <p:cNvPr id="5" name="Picture 2" descr="G:\My Pictures\2018\to use\mobilEx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5321" y="5118100"/>
            <a:ext cx="546867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Mission to Seafarers: Port of Thunder Bay is a registered charity</a:t>
            </a:r>
          </a:p>
          <a:p>
            <a:r>
              <a:rPr lang="en-US" dirty="0"/>
              <a:t>To donate:</a:t>
            </a:r>
          </a:p>
          <a:p>
            <a:pPr lvl="1"/>
            <a:r>
              <a:rPr lang="en-US" dirty="0"/>
              <a:t>Electronic Offering Program (EOP)</a:t>
            </a:r>
            <a:br>
              <a:rPr lang="en-US" dirty="0"/>
            </a:br>
            <a:r>
              <a:rPr lang="en-US" dirty="0"/>
              <a:t>through the Diocese of Algoma</a:t>
            </a:r>
          </a:p>
          <a:p>
            <a:pPr lvl="1"/>
            <a:r>
              <a:rPr lang="en-US" dirty="0"/>
              <a:t>CanadaHelps.org</a:t>
            </a:r>
          </a:p>
          <a:p>
            <a:pPr lvl="1"/>
            <a:r>
              <a:rPr lang="en-US" dirty="0"/>
              <a:t>by </a:t>
            </a:r>
            <a:r>
              <a:rPr lang="en-US" dirty="0" err="1"/>
              <a:t>cheque</a:t>
            </a:r>
            <a:endParaRPr lang="en-US" dirty="0"/>
          </a:p>
          <a:p>
            <a:pPr lvl="1"/>
            <a:r>
              <a:rPr lang="en-US" dirty="0" err="1"/>
              <a:t>Interac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Etransfer</a:t>
            </a:r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5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351712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Transport seafarers to </a:t>
            </a:r>
            <a:br>
              <a:rPr lang="en-US" dirty="0"/>
            </a:br>
            <a:r>
              <a:rPr lang="en-US" dirty="0"/>
              <a:t>Seafarers’ Centre and </a:t>
            </a:r>
            <a:br>
              <a:rPr lang="en-US" dirty="0"/>
            </a:br>
            <a:r>
              <a:rPr lang="en-US" dirty="0"/>
              <a:t>shopping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Take seafarers to mass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Free of charge, </a:t>
            </a:r>
            <a:br>
              <a:rPr lang="en-US" dirty="0"/>
            </a:br>
            <a:r>
              <a:rPr lang="en-US" dirty="0"/>
              <a:t>donations accepted</a:t>
            </a:r>
          </a:p>
          <a:p>
            <a:pPr eaLnBrk="1" hangingPunct="1">
              <a:lnSpc>
                <a:spcPct val="90000"/>
              </a:lnSpc>
            </a:pPr>
            <a:r>
              <a:rPr lang="en-CA" dirty="0"/>
              <a:t>2014 Ford </a:t>
            </a:r>
            <a:r>
              <a:rPr lang="en-CA" dirty="0" err="1"/>
              <a:t>Econoline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Wagon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/>
              <a:t>Van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029200" y="45720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§"/>
            </a:pPr>
            <a:endParaRPr lang="en-US" sz="3200"/>
          </a:p>
        </p:txBody>
      </p:sp>
      <p:pic>
        <p:nvPicPr>
          <p:cNvPr id="6" name="Picture 5" descr="IMG_115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8937" y="1945758"/>
            <a:ext cx="1976887" cy="2778642"/>
          </a:xfrm>
          <a:prstGeom prst="rect">
            <a:avLst/>
          </a:prstGeom>
        </p:spPr>
      </p:pic>
      <p:pic>
        <p:nvPicPr>
          <p:cNvPr id="2050" name="Picture 2" descr="F:\My Pictures\2015\to use\van150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0695" y="4724399"/>
            <a:ext cx="3161841" cy="19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Thank you</a:t>
            </a:r>
            <a:endParaRPr lang="en-CA" sz="48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970712" cy="41148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The Mission to Seafarers would like to thank all of our supporters; and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2400" dirty="0"/>
              <a:t>our </a:t>
            </a:r>
            <a:r>
              <a:rPr lang="en-CA" sz="2400" dirty="0"/>
              <a:t>MASTER Donors</a:t>
            </a:r>
            <a:r>
              <a:rPr lang="en-US" sz="2400" dirty="0"/>
              <a:t>:</a:t>
            </a:r>
            <a:endParaRPr lang="en-CA" sz="2400" dirty="0"/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CA" dirty="0"/>
              <a:t>Anglican Diocese of Algoma</a:t>
            </a:r>
            <a:endParaRPr lang="en-US" dirty="0"/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CA" dirty="0"/>
              <a:t>Thunder Bay Port Authority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dirty="0"/>
              <a:t>International Sailors Society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smtClean="0"/>
              <a:t>Canada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dirty="0" smtClean="0"/>
              <a:t>FedNav</a:t>
            </a:r>
            <a:endParaRPr lang="en-US" dirty="0"/>
          </a:p>
        </p:txBody>
      </p:sp>
      <p:pic>
        <p:nvPicPr>
          <p:cNvPr id="5124" name="Picture 4" descr="G:\My Pictures\2024\to use\port don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77" y="3429000"/>
            <a:ext cx="2569522" cy="34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information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611687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www.missiontoseafarersthunderbay.ca</a:t>
            </a:r>
            <a:endParaRPr lang="en-US" dirty="0"/>
          </a:p>
          <a:p>
            <a:pPr lvl="1"/>
            <a:r>
              <a:rPr lang="en-US" dirty="0"/>
              <a:t>Vessel Report</a:t>
            </a:r>
          </a:p>
          <a:p>
            <a:pPr lvl="1"/>
            <a:r>
              <a:rPr lang="en-US" dirty="0"/>
              <a:t>Constitution &amp; By-laws</a:t>
            </a:r>
          </a:p>
          <a:p>
            <a:pPr lvl="1"/>
            <a:r>
              <a:rPr lang="en-US" dirty="0"/>
              <a:t>Worship Resources</a:t>
            </a:r>
          </a:p>
          <a:p>
            <a:pPr lvl="1"/>
            <a:r>
              <a:rPr lang="en-US" smtClean="0"/>
              <a:t>External Links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CA" dirty="0">
                <a:hlinkClick r:id="rId4"/>
              </a:rPr>
              <a:t>www.facebook.com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>/missiontoseafarerstbay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799" y="4766366"/>
            <a:ext cx="2605857" cy="79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Transportation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Large port geographically </a:t>
            </a:r>
          </a:p>
          <a:p>
            <a:pPr lvl="1" indent="-342900">
              <a:buClr>
                <a:schemeClr val="folHlink"/>
              </a:buClr>
              <a:buSzPct val="60000"/>
              <a:defRPr/>
            </a:pP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2 hours round trip to drive it</a:t>
            </a:r>
          </a:p>
          <a:p>
            <a:pPr lvl="1" indent="-342900">
              <a:buClr>
                <a:schemeClr val="folHlink"/>
              </a:buClr>
              <a:buSzPct val="60000"/>
              <a:defRPr/>
            </a:pPr>
            <a:r>
              <a:rPr lang="en-CA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hallenge for </a:t>
            </a:r>
            <a:r>
              <a:rPr lang="en-CA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ministry</a:t>
            </a:r>
          </a:p>
          <a:p>
            <a:pPr lvl="1" indent="-342900">
              <a:buClr>
                <a:schemeClr val="folHlink"/>
              </a:buClr>
              <a:buSzPct val="60000"/>
              <a:defRPr/>
            </a:pPr>
            <a:r>
              <a:rPr lang="en-CA" dirty="0"/>
              <a:t>s</a:t>
            </a:r>
            <a:r>
              <a:rPr lang="en-CA" dirty="0" smtClean="0"/>
              <a:t>ome </a:t>
            </a:r>
            <a:r>
              <a:rPr lang="en-CA" dirty="0"/>
              <a:t>berths over $150 for a taxi round trip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Opportunity </a:t>
            </a:r>
            <a:r>
              <a:rPr lang="en-CA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to connect with seafarers, they know someone cares about them and we assist </a:t>
            </a:r>
            <a:r>
              <a:rPr lang="en-CA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them</a:t>
            </a:r>
          </a:p>
        </p:txBody>
      </p:sp>
    </p:spTree>
    <p:extLst>
      <p:ext uri="{BB962C8B-B14F-4D97-AF65-F5344CB8AC3E}">
        <p14:creationId xmlns:p14="http://schemas.microsoft.com/office/powerpoint/2010/main" val="16159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Transportation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8" name="Picture 2" descr="G:\My Pictures\2024\to use\10000027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0" b="17922"/>
          <a:stretch/>
        </p:blipFill>
        <p:spPr bwMode="auto">
          <a:xfrm>
            <a:off x="76200" y="2271156"/>
            <a:ext cx="435111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My Pictures\2024\to use\1000002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71156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Transportation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Value added over a taxi:</a:t>
            </a:r>
          </a:p>
          <a:p>
            <a:pPr lvl="1"/>
            <a:r>
              <a:rPr lang="en-CA" dirty="0">
                <a:solidFill>
                  <a:schemeClr val="tx2"/>
                </a:solidFill>
                <a:effectLst/>
                <a:latin typeface="Tahoma" pitchFamily="34" charset="0"/>
                <a:cs typeface="Times New Roman" pitchFamily="18" charset="0"/>
              </a:rPr>
              <a:t>In contact with the ship’s agent, keeps him informed and resolves problems</a:t>
            </a:r>
          </a:p>
          <a:p>
            <a:pPr lvl="1"/>
            <a:r>
              <a:rPr lang="en-CA" dirty="0">
                <a:solidFill>
                  <a:schemeClr val="tx2"/>
                </a:solidFill>
                <a:effectLst/>
                <a:latin typeface="Tahoma" pitchFamily="34" charset="0"/>
                <a:cs typeface="Times New Roman" pitchFamily="18" charset="0"/>
              </a:rPr>
              <a:t>For crew change, deal with problems: </a:t>
            </a:r>
            <a:br>
              <a:rPr lang="en-CA" dirty="0">
                <a:solidFill>
                  <a:schemeClr val="tx2"/>
                </a:solidFill>
                <a:effectLst/>
                <a:latin typeface="Tahoma" pitchFamily="34" charset="0"/>
                <a:cs typeface="Times New Roman" pitchFamily="18" charset="0"/>
              </a:rPr>
            </a:br>
            <a:r>
              <a:rPr lang="en-CA" dirty="0">
                <a:solidFill>
                  <a:schemeClr val="tx2"/>
                </a:solidFill>
                <a:effectLst/>
                <a:latin typeface="Tahoma" pitchFamily="34" charset="0"/>
                <a:cs typeface="Times New Roman" pitchFamily="18" charset="0"/>
              </a:rPr>
              <a:t>late flights, lost luggage, registering at hotel</a:t>
            </a:r>
          </a:p>
          <a:p>
            <a:pPr lvl="1"/>
            <a:r>
              <a:rPr lang="en-CA" dirty="0">
                <a:solidFill>
                  <a:schemeClr val="tx2"/>
                </a:solidFill>
                <a:effectLst/>
                <a:latin typeface="Tahoma" pitchFamily="34" charset="0"/>
                <a:cs typeface="Times New Roman" pitchFamily="18" charset="0"/>
              </a:rPr>
              <a:t>For medical, assist with registering at the hospital, pay report fee, purchase prescriptions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69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Ships in Port</a:t>
            </a:r>
          </a:p>
        </p:txBody>
      </p:sp>
      <p:pic>
        <p:nvPicPr>
          <p:cNvPr id="4" name="Picture 2" descr="G:\My Pictures\2024\to use\Redhe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/>
        </p:blipFill>
        <p:spPr bwMode="auto">
          <a:xfrm>
            <a:off x="-76200" y="1981200"/>
            <a:ext cx="483392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oup 10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002528"/>
              </p:ext>
            </p:extLst>
          </p:nvPr>
        </p:nvGraphicFramePr>
        <p:xfrm>
          <a:off x="4953000" y="1981200"/>
          <a:ext cx="3809999" cy="3657600"/>
        </p:xfrm>
        <a:graphic>
          <a:graphicData uri="http://schemas.openxmlformats.org/drawingml/2006/table">
            <a:tbl>
              <a:tblPr/>
              <a:tblGrid>
                <a:gridCol w="1718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882"/>
                <a:gridCol w="10458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2025</a:t>
                      </a:r>
                      <a:endParaRPr kumimoji="0" lang="en-CA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Foreign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Canadian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US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did we </a:t>
            </a:r>
            <a:r>
              <a:rPr lang="en-CA" dirty="0" smtClean="0"/>
              <a:t>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000497"/>
              </p:ext>
            </p:extLst>
          </p:nvPr>
        </p:nvGraphicFramePr>
        <p:xfrm>
          <a:off x="1066800" y="2128837"/>
          <a:ext cx="7010400" cy="472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2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did we do in </a:t>
            </a:r>
            <a:r>
              <a:rPr lang="en-CA" dirty="0" smtClean="0"/>
              <a:t>2025?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1" y="2009902"/>
            <a:ext cx="5973018" cy="48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4967</TotalTime>
  <Words>737</Words>
  <Application>Microsoft Office PowerPoint</Application>
  <PresentationFormat>On-screen Show (4:3)</PresentationFormat>
  <Paragraphs>223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Blends</vt:lpstr>
      <vt:lpstr>Year in Review Mission to Seafarers:  Port of Thunder Bay</vt:lpstr>
      <vt:lpstr>Seafarers - Foreign</vt:lpstr>
      <vt:lpstr>Van</vt:lpstr>
      <vt:lpstr>Transportation</vt:lpstr>
      <vt:lpstr>Transportation</vt:lpstr>
      <vt:lpstr>Transportation</vt:lpstr>
      <vt:lpstr>Ships in Port</vt:lpstr>
      <vt:lpstr>How did we do?</vt:lpstr>
      <vt:lpstr>How did we do in 2025?</vt:lpstr>
      <vt:lpstr>How did we do in 2025?</vt:lpstr>
      <vt:lpstr>Fertilizer</vt:lpstr>
      <vt:lpstr>Skirting Project</vt:lpstr>
      <vt:lpstr>Capital Repairs</vt:lpstr>
      <vt:lpstr>Christmas Gift Bags</vt:lpstr>
      <vt:lpstr>Volunteers</vt:lpstr>
      <vt:lpstr>Volunteers</vt:lpstr>
      <vt:lpstr>Volunteers</vt:lpstr>
      <vt:lpstr>Volunteer Training</vt:lpstr>
      <vt:lpstr>Way ahead</vt:lpstr>
      <vt:lpstr>2026 Plans</vt:lpstr>
      <vt:lpstr>Looking Ahead</vt:lpstr>
      <vt:lpstr>Christmas Gift Bags</vt:lpstr>
      <vt:lpstr>1st Wednesday of the Month</vt:lpstr>
      <vt:lpstr>Events</vt:lpstr>
      <vt:lpstr>Events</vt:lpstr>
      <vt:lpstr>Events</vt:lpstr>
      <vt:lpstr>St. Nicholas’ Day  11:00 am December 2, 2026</vt:lpstr>
      <vt:lpstr>Website</vt:lpstr>
      <vt:lpstr>Financial Donations</vt:lpstr>
      <vt:lpstr>Thank you</vt:lpstr>
      <vt:lpstr>For 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in Review</dc:title>
  <dc:creator>Ed Swayze</dc:creator>
  <cp:lastModifiedBy>Swayze</cp:lastModifiedBy>
  <cp:revision>349</cp:revision>
  <cp:lastPrinted>2019-04-05T17:21:37Z</cp:lastPrinted>
  <dcterms:created xsi:type="dcterms:W3CDTF">2008-03-13T02:35:49Z</dcterms:created>
  <dcterms:modified xsi:type="dcterms:W3CDTF">2026-04-19T16:53:18Z</dcterms:modified>
</cp:coreProperties>
</file>